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306" r:id="rId2"/>
    <p:sldId id="280" r:id="rId3"/>
    <p:sldId id="290" r:id="rId4"/>
    <p:sldId id="289" r:id="rId5"/>
    <p:sldId id="308" r:id="rId6"/>
    <p:sldId id="312" r:id="rId7"/>
    <p:sldId id="309" r:id="rId8"/>
    <p:sldId id="310" r:id="rId9"/>
    <p:sldId id="311" r:id="rId10"/>
    <p:sldId id="27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62EB17-7222-4316-9512-0C510A481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2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3E9054-6201-4686-B3A3-EC3545D44B94}" type="datetimeFigureOut">
              <a:rPr lang="en-US"/>
              <a:pPr>
                <a:defRPr/>
              </a:pPr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DF3E83-3AE2-431F-858C-46B88A525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72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51EAF1-5A6B-49EE-9070-2F363CA42598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9172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96F1FF-090A-4F0F-B275-82FAB485D1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E6FD79-1443-4BBE-A041-67B8D05162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07C393-CA92-4599-A608-F4B139767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AE4E58-B10C-4E6C-8D01-474ED7964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6822D3-DAF0-4403-B418-2F4824FA2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A7E5D3-5C1D-4CDE-AA6E-07E7FECB1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702F36-64F6-4282-8D8B-603650CB23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82174A-2A82-40F8-A4ED-CA35A20DE5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37B06C-90FA-4685-918A-F31D9BFB9C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A76060-DEC0-4F6E-BF34-AAE07CD99C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292BCB-62AB-4683-9DB2-B2DB822B7E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DD362F6-1896-48C5-BB0C-292A2641C7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Prequalification and DBE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733800"/>
            <a:ext cx="8183880" cy="984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Ryan Griffith</a:t>
            </a:r>
          </a:p>
          <a:p>
            <a:pPr marL="0" indent="0" algn="ctr">
              <a:buNone/>
            </a:pPr>
            <a:r>
              <a:rPr lang="en-US" dirty="0" smtClean="0"/>
              <a:t>Division of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7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990600" y="2895600"/>
            <a:ext cx="7391400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8000" dirty="0"/>
              <a:t>Questions???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2743200" y="685800"/>
            <a:ext cx="5181600" cy="1219200"/>
          </a:xfrm>
        </p:spPr>
        <p:txBody>
          <a:bodyPr anchor="ctr" anchorCtr="0">
            <a:normAutofit/>
          </a:bodyPr>
          <a:lstStyle/>
          <a:p>
            <a:pPr algn="ctr" eaLnBrk="1" hangingPunct="1"/>
            <a:r>
              <a:rPr lang="en-US" sz="4000" u="sng" dirty="0" smtClean="0">
                <a:ln>
                  <a:solidFill>
                    <a:schemeClr val="tx1"/>
                  </a:solidFill>
                </a:ln>
              </a:rPr>
              <a:t>Prequalification</a:t>
            </a:r>
            <a:endParaRPr lang="en-US" sz="4000" dirty="0" smtClean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12419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Prequalification provides a method by which the Department may review a contactors financial resources and technical expertise before allowing the  contractor to bid.</a:t>
            </a:r>
          </a:p>
          <a:p>
            <a:pPr eaLnBrk="1" hangingPunct="1"/>
            <a:r>
              <a:rPr lang="en-US" sz="2400" dirty="0" smtClean="0"/>
              <a:t>Must be prequalified or they can not bid.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165735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76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>
                <a:ln>
                  <a:solidFill>
                    <a:schemeClr val="tx1"/>
                  </a:solidFill>
                </a:ln>
              </a:rPr>
              <a:t>Considerations for Contractor’s prequalification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609600" y="2514600"/>
            <a:ext cx="8077200" cy="3611563"/>
          </a:xfrm>
        </p:spPr>
        <p:txBody>
          <a:bodyPr/>
          <a:lstStyle/>
          <a:p>
            <a:pPr eaLnBrk="1" hangingPunct="1"/>
            <a:r>
              <a:rPr lang="en-US" dirty="0" smtClean="0"/>
              <a:t>Equipment availability</a:t>
            </a:r>
          </a:p>
          <a:p>
            <a:pPr eaLnBrk="1" hangingPunct="1"/>
            <a:r>
              <a:rPr lang="en-US" dirty="0" smtClean="0"/>
              <a:t>Resumes of company personnel</a:t>
            </a:r>
          </a:p>
          <a:p>
            <a:pPr eaLnBrk="1" hangingPunct="1"/>
            <a:r>
              <a:rPr lang="en-US" dirty="0" smtClean="0"/>
              <a:t>Company experience</a:t>
            </a:r>
          </a:p>
          <a:p>
            <a:pPr eaLnBrk="1" hangingPunct="1"/>
            <a:r>
              <a:rPr lang="en-US" dirty="0" smtClean="0"/>
              <a:t>Evaluations from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n>
                  <a:solidFill>
                    <a:schemeClr val="tx1"/>
                  </a:solidFill>
                </a:ln>
              </a:rPr>
              <a:t>Details on Prequalification Certificate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914400" y="2332037"/>
            <a:ext cx="7696200" cy="2468563"/>
          </a:xfrm>
        </p:spPr>
        <p:txBody>
          <a:bodyPr>
            <a:normAutofit/>
          </a:bodyPr>
          <a:lstStyle/>
          <a:p>
            <a:pPr marL="566928" indent="-457200" eaLnBrk="1" hangingPunct="1">
              <a:buFont typeface="+mj-lt"/>
              <a:buAutoNum type="arabicPeriod"/>
            </a:pPr>
            <a:r>
              <a:rPr lang="en-US" sz="2800" dirty="0" smtClean="0"/>
              <a:t>Maximum Eligibility Amount(603 KAR 2:015)</a:t>
            </a:r>
          </a:p>
          <a:p>
            <a:pPr marL="566928" indent="-457200" eaLnBrk="1" hangingPunct="1">
              <a:buFont typeface="+mj-lt"/>
              <a:buAutoNum type="arabicPeriod"/>
            </a:pPr>
            <a:r>
              <a:rPr lang="en-US" sz="2800" dirty="0" smtClean="0"/>
              <a:t>Work Category of Prequalification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83880" cy="10515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ln>
                  <a:solidFill>
                    <a:schemeClr val="tx1"/>
                  </a:solidFill>
                </a:ln>
              </a:rPr>
              <a:t>Unlimited Eligibility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914400" y="2332037"/>
            <a:ext cx="7696200" cy="2468563"/>
          </a:xfrm>
        </p:spPr>
        <p:txBody>
          <a:bodyPr>
            <a:normAutofit/>
          </a:bodyPr>
          <a:lstStyle/>
          <a:p>
            <a:pPr marL="566928" indent="-457200" eaLnBrk="1" hangingPunct="1">
              <a:buFont typeface="+mj-lt"/>
              <a:buAutoNum type="arabicPeriod"/>
            </a:pPr>
            <a:r>
              <a:rPr lang="en-US" sz="2800" dirty="0" smtClean="0"/>
              <a:t>Increased this in 2015</a:t>
            </a:r>
          </a:p>
          <a:p>
            <a:pPr marL="566928" indent="-457200" eaLnBrk="1" hangingPunct="1">
              <a:buFont typeface="+mj-lt"/>
              <a:buAutoNum type="arabicPeriod"/>
            </a:pPr>
            <a:r>
              <a:rPr lang="en-US" dirty="0" smtClean="0"/>
              <a:t>Minimum is $150 million</a:t>
            </a:r>
            <a:endParaRPr lang="en-US" sz="2800" dirty="0" smtClean="0"/>
          </a:p>
          <a:p>
            <a:pPr marL="566928" indent="-457200" eaLnBrk="1" hangingPunct="1">
              <a:buFont typeface="+mj-lt"/>
              <a:buAutoNum type="arabicPeriod"/>
            </a:pPr>
            <a:r>
              <a:rPr lang="en-US" dirty="0" smtClean="0"/>
              <a:t>Only affects work as a prime contractor.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246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n>
                  <a:solidFill>
                    <a:schemeClr val="tx1"/>
                  </a:solidFill>
                </a:ln>
              </a:rPr>
              <a:t>Disadvantaged Business Enterprise (DBE) items 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914400" y="2332037"/>
            <a:ext cx="7696200" cy="3459163"/>
          </a:xfrm>
        </p:spPr>
        <p:txBody>
          <a:bodyPr>
            <a:normAutofit/>
          </a:bodyPr>
          <a:lstStyle/>
          <a:p>
            <a:pPr marL="566928" indent="-457200" eaLnBrk="1" hangingPunct="1">
              <a:buFont typeface="+mj-lt"/>
              <a:buAutoNum type="arabicPeriod"/>
            </a:pPr>
            <a:r>
              <a:rPr lang="en-US" dirty="0" smtClean="0"/>
              <a:t>DBE subcontractor must complete the work subcontracted to them.</a:t>
            </a:r>
            <a:endParaRPr lang="en-US" sz="2800" dirty="0" smtClean="0"/>
          </a:p>
          <a:p>
            <a:pPr marL="566928" indent="-457200" eaLnBrk="1" hangingPunct="1">
              <a:buFont typeface="+mj-lt"/>
              <a:buAutoNum type="arabicPeriod"/>
            </a:pPr>
            <a:r>
              <a:rPr lang="en-US" dirty="0" smtClean="0"/>
              <a:t>Any second-tier subcontractor must be DBE’s and have CRSBD approval.</a:t>
            </a:r>
            <a:endParaRPr lang="en-US" sz="2800" dirty="0" smtClean="0"/>
          </a:p>
          <a:p>
            <a:pPr marL="566928" indent="-457200" eaLnBrk="1" hangingPunct="1">
              <a:buFont typeface="+mj-lt"/>
              <a:buAutoNum type="arabicPeriod"/>
            </a:pPr>
            <a:r>
              <a:rPr lang="en-US" dirty="0" smtClean="0"/>
              <a:t>All work subcontracted to the DBE must </a:t>
            </a:r>
            <a:r>
              <a:rPr lang="en-US" smtClean="0"/>
              <a:t>be completed by the DBE.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047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83880" cy="10515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ln>
                  <a:solidFill>
                    <a:schemeClr val="tx1"/>
                  </a:solidFill>
                </a:ln>
              </a:rPr>
              <a:t>CUF Form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945620"/>
            <a:ext cx="7321484" cy="308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83880" cy="10515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ln>
                  <a:solidFill>
                    <a:schemeClr val="tx1"/>
                  </a:solidFill>
                </a:ln>
              </a:rPr>
              <a:t>CUF Form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152" y="2057400"/>
            <a:ext cx="8183562" cy="307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83880" cy="10515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ln>
                  <a:solidFill>
                    <a:schemeClr val="tx1"/>
                  </a:solidFill>
                </a:ln>
              </a:rPr>
              <a:t>CUF Form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590800"/>
            <a:ext cx="803148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12CC86BF0B59418A9A28F148D04210" ma:contentTypeVersion="1" ma:contentTypeDescription="Create a new document." ma:contentTypeScope="" ma:versionID="bae938c8099f2e511549e868f79fe92a">
  <xsd:schema xmlns:xsd="http://www.w3.org/2001/XMLSchema" xmlns:xs="http://www.w3.org/2001/XMLSchema" xmlns:p="http://schemas.microsoft.com/office/2006/metadata/properties" xmlns:ns2="73650535-4fd3-406b-a6c4-eaed906392d4" targetNamespace="http://schemas.microsoft.com/office/2006/metadata/properties" ma:root="true" ma:fieldsID="f26618319de0826ac14b9e3d876d0433" ns2:_="">
    <xsd:import namespace="73650535-4fd3-406b-a6c4-eaed906392d4"/>
    <xsd:element name="properties">
      <xsd:complexType>
        <xsd:sequence>
          <xsd:element name="documentManagement">
            <xsd:complexType>
              <xsd:all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650535-4fd3-406b-a6c4-eaed906392d4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73650535-4fd3-406b-a6c4-eaed906392d4">2018</Year>
  </documentManagement>
</p:properties>
</file>

<file path=customXml/itemProps1.xml><?xml version="1.0" encoding="utf-8"?>
<ds:datastoreItem xmlns:ds="http://schemas.openxmlformats.org/officeDocument/2006/customXml" ds:itemID="{488B845C-0AB1-46C8-958F-D12A961FAD3D}"/>
</file>

<file path=customXml/itemProps2.xml><?xml version="1.0" encoding="utf-8"?>
<ds:datastoreItem xmlns:ds="http://schemas.openxmlformats.org/officeDocument/2006/customXml" ds:itemID="{8E31CBB8-1DF3-40DA-BC22-67F2632B7A15}"/>
</file>

<file path=customXml/itemProps3.xml><?xml version="1.0" encoding="utf-8"?>
<ds:datastoreItem xmlns:ds="http://schemas.openxmlformats.org/officeDocument/2006/customXml" ds:itemID="{0525CBE2-4C84-4029-8348-8ADC01E2980A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2780</TotalTime>
  <Words>140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Times New Roman</vt:lpstr>
      <vt:lpstr>Verdana</vt:lpstr>
      <vt:lpstr>Wingdings 2</vt:lpstr>
      <vt:lpstr>Aspect</vt:lpstr>
      <vt:lpstr>Prequalification and DBE </vt:lpstr>
      <vt:lpstr>Prequalification</vt:lpstr>
      <vt:lpstr>Considerations for Contractor’s prequalification </vt:lpstr>
      <vt:lpstr>Details on Prequalification Certificate</vt:lpstr>
      <vt:lpstr>Unlimited Eligibility</vt:lpstr>
      <vt:lpstr>Disadvantaged Business Enterprise (DBE) items </vt:lpstr>
      <vt:lpstr>CUF Form</vt:lpstr>
      <vt:lpstr>CUF Form</vt:lpstr>
      <vt:lpstr>CUF Form</vt:lpstr>
      <vt:lpstr>PowerPoint Presentation</vt:lpstr>
    </vt:vector>
  </TitlesOfParts>
  <Company>KYTC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KYTC</dc:creator>
  <cp:lastModifiedBy>Griffith, Ryan (KYTC)</cp:lastModifiedBy>
  <cp:revision>219</cp:revision>
  <dcterms:created xsi:type="dcterms:W3CDTF">2007-03-12T02:48:36Z</dcterms:created>
  <dcterms:modified xsi:type="dcterms:W3CDTF">2018-02-05T17:49:50Z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0x0101002212CC86BF0B59418A9A28F148D04210</vt:lpwstr>
  </property>
</Properties>
</file>